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nton"/>
      <p:regular r:id="rId18"/>
    </p:embeddedFont>
    <p:embeddedFont>
      <p:font typeface="Anaheim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naheim-regular.fntdata"/><Relationship Id="rId6" Type="http://schemas.openxmlformats.org/officeDocument/2006/relationships/slide" Target="slides/slide1.xml"/><Relationship Id="rId18" Type="http://schemas.openxmlformats.org/officeDocument/2006/relationships/font" Target="fonts/Anto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865686ae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865686ae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65686ae4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865686ae4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65686ae4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65686ae4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65686ae4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65686ae4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65686ae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65686ae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65686ae4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865686ae4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865686ae4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865686ae4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865686ae4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865686ae4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5686ae4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65686ae4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65686ae4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65686ae4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65686ae4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865686ae4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6d16c20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86d16c20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1000"/>
          </a:blip>
          <a:srcRect b="6225" l="6062" r="6829" t="7194"/>
          <a:stretch/>
        </p:blipFill>
        <p:spPr>
          <a:xfrm>
            <a:off x="-76200" y="-21538"/>
            <a:ext cx="5251050" cy="52192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5174850" y="152525"/>
            <a:ext cx="3969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6000">
                <a:latin typeface="Anton"/>
                <a:ea typeface="Anton"/>
                <a:cs typeface="Anton"/>
                <a:sym typeface="Anton"/>
              </a:rPr>
              <a:t>Plague of fare evasion </a:t>
            </a:r>
            <a:endParaRPr sz="60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771650" y="4656275"/>
            <a:ext cx="22143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By  - Yanchao, Hanna, Charan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025" y="24262"/>
            <a:ext cx="5094976" cy="509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399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nton"/>
                <a:ea typeface="Anton"/>
                <a:cs typeface="Anton"/>
                <a:sym typeface="Anton"/>
              </a:rPr>
              <a:t>The Winners (Pound to Pound)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265500" y="1211925"/>
            <a:ext cx="3075300" cy="32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JAMAICA CENTER   - 0.9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8 ST-NYU            - 0.89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BEDFORD AV        - 0.88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FRANKLIN ST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ORCHARD BEACH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NEWARK HM HE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42 ST-PORT AUTH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168 ST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SUTTER AV-RUTLD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BOROUGH HALL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61 ST WOODSIDE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348525" y="1585000"/>
            <a:ext cx="2992200" cy="240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348525" y="3617650"/>
            <a:ext cx="2992200" cy="240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1" type="subTitle"/>
          </p:nvPr>
        </p:nvSpPr>
        <p:spPr>
          <a:xfrm>
            <a:off x="311700" y="1623725"/>
            <a:ext cx="3518400" cy="32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JAMAICA CENTER 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- 2.7 million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103 ST              -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1.4 million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BOROUGH HALL    -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1.2 million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66 ST-LINCOLN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168 ST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FLUSHING-MAIN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NEWARK HM HE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KINGSBRIDGE RD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145 ST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TIMES SQ-42 ST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399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nton"/>
                <a:ea typeface="Anton"/>
                <a:cs typeface="Anton"/>
                <a:sym typeface="Anton"/>
              </a:rPr>
              <a:t>The Winners (Max Jumps)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435100" y="1196525"/>
            <a:ext cx="38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The top 15 stations account to 23.4%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40425" y="0"/>
            <a:ext cx="47035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159050" y="144950"/>
            <a:ext cx="2977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Anton"/>
                <a:ea typeface="Anton"/>
                <a:cs typeface="Anton"/>
                <a:sym typeface="Anton"/>
              </a:rPr>
              <a:t>“</a:t>
            </a:r>
            <a:endParaRPr sz="12000">
              <a:solidFill>
                <a:srgbClr val="CCCCC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741125" y="565050"/>
            <a:ext cx="3831000" cy="4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Anton"/>
                <a:ea typeface="Anton"/>
                <a:cs typeface="Anton"/>
                <a:sym typeface="Anton"/>
              </a:rPr>
              <a:t>Listen to the data and Secure the stations</a:t>
            </a:r>
            <a:endParaRPr sz="57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40475" y="260000"/>
            <a:ext cx="399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nton"/>
                <a:ea typeface="Anton"/>
                <a:cs typeface="Anton"/>
                <a:sym typeface="Anton"/>
              </a:rPr>
              <a:t>WHY DOES IT MATTER ? 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96400" y="4364350"/>
            <a:ext cx="8551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“We’ve got to make the riders feel safe again — that’s the bottom line — what they’re telling us [is] they want to see more police. That’s what they’re telling us.” Lieber ,CEO MTA</a:t>
            </a:r>
            <a:endParaRPr sz="1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6559" l="16791" r="0" t="0"/>
          <a:stretch/>
        </p:blipFill>
        <p:spPr>
          <a:xfrm>
            <a:off x="4014250" y="1050557"/>
            <a:ext cx="2450587" cy="15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7740" l="16296" r="1769" t="0"/>
          <a:stretch/>
        </p:blipFill>
        <p:spPr>
          <a:xfrm>
            <a:off x="6541014" y="2676806"/>
            <a:ext cx="2450587" cy="15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6794" l="16984" r="0" t="0"/>
          <a:stretch/>
        </p:blipFill>
        <p:spPr>
          <a:xfrm>
            <a:off x="4014240" y="2679038"/>
            <a:ext cx="2450587" cy="15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6">
            <a:alphaModFix/>
          </a:blip>
          <a:srcRect b="6864" l="17293" r="0" t="0"/>
          <a:stretch/>
        </p:blipFill>
        <p:spPr>
          <a:xfrm>
            <a:off x="6541015" y="1048320"/>
            <a:ext cx="2450587" cy="155228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40475" y="1081925"/>
            <a:ext cx="3370800" cy="31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“Not every fare evader is a criminal, but experience has shown that virtually every criminal is a fare evader.”</a:t>
            </a:r>
            <a:endParaRPr sz="28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59050" y="144950"/>
            <a:ext cx="2977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Anton"/>
                <a:ea typeface="Anton"/>
                <a:cs typeface="Anton"/>
                <a:sym typeface="Anton"/>
              </a:rPr>
              <a:t>“</a:t>
            </a:r>
            <a:endParaRPr sz="12000">
              <a:solidFill>
                <a:srgbClr val="CCCCC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741125" y="565050"/>
            <a:ext cx="4478700" cy="4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Every minute around 350 people evade fare. </a:t>
            </a:r>
            <a:br>
              <a:rPr lang="en" sz="5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en" sz="1700">
                <a:solidFill>
                  <a:srgbClr val="202124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MTA bares a loss of ~ 500 million every year just on Subway and path.</a:t>
            </a:r>
            <a:endParaRPr sz="5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Anton"/>
                <a:ea typeface="Anton"/>
                <a:cs typeface="Anton"/>
                <a:sym typeface="Anton"/>
              </a:rPr>
              <a:t>LOGIC</a:t>
            </a:r>
            <a:endParaRPr sz="6000"/>
          </a:p>
        </p:txBody>
      </p:sp>
      <p:sp>
        <p:nvSpPr>
          <p:cNvPr id="79" name="Google Shape;79;p16"/>
          <p:cNvSpPr txBox="1"/>
          <p:nvPr>
            <p:ph type="ctrTitle"/>
          </p:nvPr>
        </p:nvSpPr>
        <p:spPr>
          <a:xfrm rot="10800000">
            <a:off x="445608" y="2673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CCCCCC"/>
                </a:solidFill>
                <a:latin typeface="Anton"/>
                <a:ea typeface="Anton"/>
                <a:cs typeface="Anton"/>
                <a:sym typeface="Anton"/>
              </a:rPr>
              <a:t>Assumptions</a:t>
            </a:r>
            <a:endParaRPr sz="6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 rot="-5400000">
            <a:off x="5643900" y="2187950"/>
            <a:ext cx="515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nton"/>
                <a:ea typeface="Anton"/>
                <a:cs typeface="Anton"/>
                <a:sym typeface="Anton"/>
              </a:rPr>
              <a:t>ENTRY ∦ EXIT</a:t>
            </a:r>
            <a:endParaRPr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82475" y="3958625"/>
            <a:ext cx="3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ENTRY</a:t>
            </a:r>
            <a:endParaRPr i="1" sz="12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00" y="1120150"/>
            <a:ext cx="3883550" cy="255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049" y="1120150"/>
            <a:ext cx="3479551" cy="261836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4216425" y="3958625"/>
            <a:ext cx="3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EXIT</a:t>
            </a:r>
            <a:endParaRPr i="1" sz="12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 rot="-5400000">
            <a:off x="5643900" y="2187950"/>
            <a:ext cx="515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nton"/>
                <a:ea typeface="Anton"/>
                <a:cs typeface="Anton"/>
                <a:sym typeface="Anton"/>
              </a:rPr>
              <a:t>ENTRY = EXIT</a:t>
            </a:r>
            <a:endParaRPr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52400" y="4736450"/>
            <a:ext cx="71745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Source : New York City Mobility Report, NYC  Department of Transportation, August 2019</a:t>
            </a:r>
            <a:endParaRPr i="1" sz="12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E1E1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58101" cy="41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3626350" y="888075"/>
            <a:ext cx="3700500" cy="64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3626350" y="2150575"/>
            <a:ext cx="3700500" cy="32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3626350" y="2796200"/>
            <a:ext cx="3700500" cy="32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 rot="-5400000">
            <a:off x="4444150" y="1925250"/>
            <a:ext cx="5153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nton"/>
                <a:ea typeface="Anton"/>
                <a:cs typeface="Anton"/>
                <a:sym typeface="Anton"/>
              </a:rPr>
              <a:t>Game of 379 (underground)</a:t>
            </a:r>
            <a:endParaRPr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2248" l="0" r="0" t="0"/>
          <a:stretch/>
        </p:blipFill>
        <p:spPr>
          <a:xfrm>
            <a:off x="137050" y="152400"/>
            <a:ext cx="4838699" cy="473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399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nton"/>
                <a:ea typeface="Anton"/>
                <a:cs typeface="Anton"/>
                <a:sym typeface="Anton"/>
              </a:rPr>
              <a:t>The Race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88600" y="3855800"/>
            <a:ext cx="39990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857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101600" marR="101600" rtl="0" algn="l">
              <a:lnSpc>
                <a:spcPct val="12857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Orange: total entries &lt; total exits, </a:t>
            </a:r>
            <a:endParaRPr b="1" i="1" sz="13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101600" marR="101600" rtl="0" algn="l">
              <a:lnSpc>
                <a:spcPct val="128571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i="1" lang="en" sz="13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Blue: total entries &gt; total </a:t>
            </a:r>
            <a:r>
              <a:rPr b="1" i="1" lang="en" sz="13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exits</a:t>
            </a:r>
            <a:endParaRPr b="1" i="1" sz="1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3093500" y="4329750"/>
            <a:ext cx="199500" cy="1995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3093500" y="4634550"/>
            <a:ext cx="199500" cy="199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4692925" y="651600"/>
            <a:ext cx="1178400" cy="97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265500" y="1211925"/>
            <a:ext cx="4045200" cy="32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Most of the stations located close to the red line, meaning the yearly total entries and exits are in equilibrium.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Some stations are relatively more popular destinations, while others are popular origins.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9.4% stations having total entries obviously larger than total exits, which might be interesting to focus on.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399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nton"/>
                <a:ea typeface="Anton"/>
                <a:cs typeface="Anton"/>
                <a:sym typeface="Anton"/>
              </a:rPr>
              <a:t>JUST CHECKING IF IT’S A Fair</a:t>
            </a:r>
            <a:r>
              <a:rPr lang="en" sz="2500">
                <a:latin typeface="Anton"/>
                <a:ea typeface="Anton"/>
                <a:cs typeface="Anton"/>
                <a:sym typeface="Anton"/>
              </a:rPr>
              <a:t> Race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265500" y="1211925"/>
            <a:ext cx="4045200" cy="32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30 stations account more than  half of fare evasion trips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 The stations where there are entry/Exit but no booths have higher  Fare evasions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4677325" y="683725"/>
            <a:ext cx="3729300" cy="228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